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4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-930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2FF33EF-46CB-4D0E-99E4-DE2537B6050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CD16C3A-1102-4795-8C9A-523E78538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66B5-913E-4EA9-BEDF-7E64E84AE5A9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RicePP-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886E-BDDF-496B-8883-310CE2E699C9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3D9F-82F1-4067-8F8B-C693C846274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37B5-7BF6-4085-B352-6E3C2E87B697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5892-37FA-4302-B972-48497A0FAD8D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B93A-1EFD-4120-B1E9-7B59AB1AAF73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FF8-7F54-4DE4-9115-0FB363DEC88E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F7-E5B6-4627-ABF0-42E5B1B6753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2FC9-9966-432B-9B8B-F0863720B912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5CC-FA78-4DEB-A746-9882093602E8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091B-C750-4E44-A860-BFAB7A3AFD00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B3AC4A-1D5F-43AF-8991-02291F309B1A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200" dirty="0" smtClean="0"/>
              <a:t>Live oil – surfactant </a:t>
            </a:r>
            <a:br>
              <a:rPr lang="en-US" sz="4200" dirty="0" smtClean="0"/>
            </a:br>
            <a:r>
              <a:rPr lang="en-US" sz="4200" dirty="0" smtClean="0"/>
              <a:t>phase behavior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Aparna</a:t>
            </a:r>
            <a:r>
              <a:rPr lang="en-US" sz="2800" dirty="0" smtClean="0"/>
              <a:t> </a:t>
            </a:r>
            <a:r>
              <a:rPr lang="en-US" sz="2800" dirty="0" err="1" smtClean="0"/>
              <a:t>Sagi</a:t>
            </a:r>
            <a:r>
              <a:rPr lang="en-US" sz="2800" dirty="0" smtClean="0"/>
              <a:t>, Maura Puerto</a:t>
            </a:r>
            <a:r>
              <a:rPr lang="en-US" sz="2800" smtClean="0"/>
              <a:t>, </a:t>
            </a:r>
            <a:br>
              <a:rPr lang="en-US" sz="2800" smtClean="0"/>
            </a:br>
            <a:r>
              <a:rPr lang="en-US" sz="2800" smtClean="0"/>
              <a:t>Clarence </a:t>
            </a:r>
            <a:r>
              <a:rPr lang="en-US" sz="2800" dirty="0" smtClean="0"/>
              <a:t>Miller, George </a:t>
            </a:r>
            <a:r>
              <a:rPr lang="en-US" sz="2800" dirty="0" err="1" smtClean="0"/>
              <a:t>Hirasaki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April 23,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5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589" y="2209800"/>
            <a:ext cx="5053811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</a:t>
            </a:r>
            <a:r>
              <a:rPr lang="en-US" baseline="-25000" dirty="0" smtClean="0"/>
              <a:t>2</a:t>
            </a:r>
            <a:r>
              <a:rPr lang="en-US" dirty="0" smtClean="0"/>
              <a:t> @ 60psi</a:t>
            </a:r>
            <a:endParaRPr lang="en-US" dirty="0"/>
          </a:p>
        </p:txBody>
      </p:sp>
      <p:pic>
        <p:nvPicPr>
          <p:cNvPr id="4" name="Picture 2" descr="F:\C02 live oil 60 psi\room on lamp on spot on\90% 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629" y="1554480"/>
            <a:ext cx="802771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2" descr="F:\C02 live oil 60 psi\room on lamp on spot on\P104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941" y="1554480"/>
            <a:ext cx="699659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4" descr="F:\C02 live oil 60 psi\room off lamp on spot on\80% t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54480"/>
            <a:ext cx="735378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F:\C02 live oil 60 psi\room on lamp on spot on\70% t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54480"/>
            <a:ext cx="707240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1261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70%	  80%	  90% 	 100%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330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Salinity (% TB2)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63824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24400" y="2667000"/>
            <a:ext cx="4267200" cy="2623940"/>
            <a:chOff x="4876800" y="2667000"/>
            <a:chExt cx="4267200" cy="262394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05600" y="33528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6"/>
            <p:cNvGrpSpPr/>
            <p:nvPr/>
          </p:nvGrpSpPr>
          <p:grpSpPr>
            <a:xfrm>
              <a:off x="4876800" y="2667000"/>
              <a:ext cx="4267200" cy="2623940"/>
              <a:chOff x="4876800" y="2667000"/>
              <a:chExt cx="4267200" cy="262394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29200" y="26670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76800" y="4449763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72400" y="498316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472303">
                <a:off x="8007332" y="4251645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96000" y="3014246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67600" y="3581401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–CO</a:t>
            </a:r>
            <a:r>
              <a:rPr lang="en-US" baseline="-25000" dirty="0" smtClean="0"/>
              <a:t>2</a:t>
            </a:r>
            <a:r>
              <a:rPr lang="en-US" dirty="0" smtClean="0"/>
              <a:t> @ 600psi</a:t>
            </a:r>
            <a:endParaRPr lang="en-US" dirty="0"/>
          </a:p>
        </p:txBody>
      </p:sp>
      <p:pic>
        <p:nvPicPr>
          <p:cNvPr id="4" name="Picture 2" descr="F:\CO2 600psi live oil\room on lamp on spot on\50% T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518" y="1554480"/>
            <a:ext cx="799823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3" descr="F:\CO2 600psi live oil\room on lamp on spot on\10% 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4480"/>
            <a:ext cx="778941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4" descr="F:\CO2 600psi live oil\room on lamp on spot on\20% T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541" y="1554480"/>
            <a:ext cx="750003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5" descr="F:\CO2 600psi live oil\room on lamp on spot on\30% T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5741" y="1554480"/>
            <a:ext cx="866391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6" descr="F:\CO2 600psi live oil\room on lamp on spot on\40% T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141" y="1554480"/>
            <a:ext cx="757317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" y="12616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10%	  20%	  30% 	 40%  	50%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0330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Salinity (% TB2)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63824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3824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4360" y="2209800"/>
            <a:ext cx="4663440" cy="34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105400" y="2667000"/>
            <a:ext cx="4038600" cy="2590800"/>
            <a:chOff x="5257800" y="2667000"/>
            <a:chExt cx="4038600" cy="25908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943600" y="3234154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6"/>
            <p:cNvGrpSpPr/>
            <p:nvPr/>
          </p:nvGrpSpPr>
          <p:grpSpPr>
            <a:xfrm>
              <a:off x="5257800" y="2667000"/>
              <a:ext cx="4038600" cy="2590800"/>
              <a:chOff x="5257800" y="2667000"/>
              <a:chExt cx="4038600" cy="25908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248400" y="26670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7800" y="4449763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229600" y="495002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472303">
                <a:off x="8079796" y="4538816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34000" y="28956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43800" y="3456801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90235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8288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Methane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2766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5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5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9624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Ethane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effect of dissolved gas (</a:t>
            </a:r>
            <a:r>
              <a:rPr lang="en-US" dirty="0" err="1" smtClean="0"/>
              <a:t>upto</a:t>
            </a:r>
            <a:r>
              <a:rPr lang="en-US" dirty="0" smtClean="0"/>
              <a:t> 600psi) on surfactant optimal salinity (C</a:t>
            </a:r>
            <a:r>
              <a:rPr lang="en-US" baseline="-25000" dirty="0" smtClean="0"/>
              <a:t>Ø</a:t>
            </a:r>
            <a:r>
              <a:rPr lang="en-US" dirty="0" smtClean="0"/>
              <a:t>) has been demonstrated</a:t>
            </a:r>
          </a:p>
          <a:p>
            <a:pPr lvl="1"/>
            <a:r>
              <a:rPr lang="en-US" dirty="0" smtClean="0"/>
              <a:t>Methane </a:t>
            </a:r>
          </a:p>
          <a:p>
            <a:pPr lvl="2"/>
            <a:r>
              <a:rPr lang="en-US" dirty="0" smtClean="0"/>
              <a:t>Slight decrease in optimal salinity </a:t>
            </a:r>
          </a:p>
          <a:p>
            <a:pPr lvl="1"/>
            <a:r>
              <a:rPr lang="en-US" dirty="0" smtClean="0"/>
              <a:t>Carbon dioxide </a:t>
            </a:r>
          </a:p>
          <a:p>
            <a:pPr lvl="2"/>
            <a:r>
              <a:rPr lang="en-US" dirty="0" smtClean="0"/>
              <a:t>Decrease in the optimal salinity </a:t>
            </a:r>
          </a:p>
          <a:p>
            <a:pPr lvl="1"/>
            <a:r>
              <a:rPr lang="en-US" dirty="0" smtClean="0"/>
              <a:t>Ethane</a:t>
            </a:r>
          </a:p>
          <a:p>
            <a:pPr lvl="2"/>
            <a:r>
              <a:rPr lang="en-US" dirty="0" smtClean="0"/>
              <a:t>Substantial decrease in optimal salinity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08850" y="2817813"/>
          <a:ext cx="1319213" cy="763587"/>
        </p:xfrm>
        <a:graphic>
          <a:graphicData uri="http://schemas.openxmlformats.org/presentationml/2006/ole">
            <p:oleObj spid="_x0000_s1026" name="Equation" r:id="rId3" imgW="723600" imgH="419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302500" y="3657600"/>
          <a:ext cx="1249363" cy="763588"/>
        </p:xfrm>
        <a:graphic>
          <a:graphicData uri="http://schemas.openxmlformats.org/presentationml/2006/ole">
            <p:oleObj spid="_x0000_s1028" name="Equation" r:id="rId4" imgW="685800" imgH="4190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280275" y="4800600"/>
          <a:ext cx="1295400" cy="763588"/>
        </p:xfrm>
        <a:graphic>
          <a:graphicData uri="http://schemas.openxmlformats.org/presentationml/2006/ole">
            <p:oleObj spid="_x0000_s1030" name="Equation" r:id="rId5" imgW="711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9880"/>
            <a:ext cx="8229600" cy="100584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3657600" y="5638800"/>
            <a:ext cx="838200" cy="685800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4495800" y="4495800"/>
            <a:ext cx="914400" cy="11430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038600" y="5257800"/>
            <a:ext cx="381000" cy="304800"/>
          </a:xfrm>
          <a:prstGeom prst="line">
            <a:avLst/>
          </a:prstGeom>
          <a:ln w="76200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72000" y="4800600"/>
            <a:ext cx="381000" cy="304800"/>
          </a:xfrm>
          <a:prstGeom prst="line">
            <a:avLst/>
          </a:prstGeom>
          <a:ln w="76200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038600" y="4114800"/>
            <a:ext cx="838200" cy="1981200"/>
            <a:chOff x="6781800" y="1447800"/>
            <a:chExt cx="838200" cy="1981200"/>
          </a:xfrm>
          <a:scene3d>
            <a:camera prst="orthographicFront">
              <a:rot lat="0" lon="1800000" rev="2400000"/>
            </a:camera>
            <a:lightRig rig="threePt" dir="t"/>
          </a:scene3d>
        </p:grpSpPr>
        <p:grpSp>
          <p:nvGrpSpPr>
            <p:cNvPr id="8" name="Group 146"/>
            <p:cNvGrpSpPr/>
            <p:nvPr/>
          </p:nvGrpSpPr>
          <p:grpSpPr>
            <a:xfrm>
              <a:off x="6781800" y="1447800"/>
              <a:ext cx="838200" cy="1981200"/>
              <a:chOff x="990600" y="1143000"/>
              <a:chExt cx="838200" cy="1981200"/>
            </a:xfrm>
          </p:grpSpPr>
          <p:grpSp>
            <p:nvGrpSpPr>
              <p:cNvPr id="10" name="Group 39"/>
              <p:cNvGrpSpPr/>
              <p:nvPr/>
            </p:nvGrpSpPr>
            <p:grpSpPr>
              <a:xfrm>
                <a:off x="990600" y="1143000"/>
                <a:ext cx="838200" cy="1981200"/>
                <a:chOff x="685800" y="1600200"/>
                <a:chExt cx="838200" cy="1981200"/>
              </a:xfrm>
            </p:grpSpPr>
            <p:grpSp>
              <p:nvGrpSpPr>
                <p:cNvPr id="12" name="Group 31"/>
                <p:cNvGrpSpPr/>
                <p:nvPr/>
              </p:nvGrpSpPr>
              <p:grpSpPr>
                <a:xfrm>
                  <a:off x="1143000" y="19812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30"/>
                <p:cNvGrpSpPr/>
                <p:nvPr/>
              </p:nvGrpSpPr>
              <p:grpSpPr>
                <a:xfrm>
                  <a:off x="1143000" y="33528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5"/>
                <p:cNvGrpSpPr/>
                <p:nvPr/>
              </p:nvGrpSpPr>
              <p:grpSpPr>
                <a:xfrm>
                  <a:off x="914400" y="2057400"/>
                  <a:ext cx="609600" cy="1371600"/>
                  <a:chOff x="685800" y="1447800"/>
                  <a:chExt cx="609600" cy="1676400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685800" y="1447800"/>
                    <a:ext cx="609600" cy="167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914400" y="1676400"/>
                    <a:ext cx="152400" cy="1219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1219200" y="1600200"/>
                  <a:ext cx="304800" cy="468868"/>
                  <a:chOff x="1752600" y="1600200"/>
                  <a:chExt cx="304800" cy="468868"/>
                </a:xfrm>
              </p:grpSpPr>
              <p:cxnSp>
                <p:nvCxnSpPr>
                  <p:cNvPr id="26" name="Straight Connector 10"/>
                  <p:cNvCxnSpPr/>
                  <p:nvPr/>
                </p:nvCxnSpPr>
                <p:spPr>
                  <a:xfrm flipV="1">
                    <a:off x="1905000" y="1905000"/>
                    <a:ext cx="0" cy="164068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Group 8"/>
                  <p:cNvGrpSpPr/>
                  <p:nvPr/>
                </p:nvGrpSpPr>
                <p:grpSpPr>
                  <a:xfrm>
                    <a:off x="1752600" y="1600200"/>
                    <a:ext cx="304800" cy="369332"/>
                    <a:chOff x="1219200" y="1399032"/>
                    <a:chExt cx="304800" cy="369332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1219200" y="14478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1219200" y="1399032"/>
                      <a:ext cx="304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p:txBody>
                </p:sp>
              </p:grpSp>
            </p:grpSp>
            <p:grpSp>
              <p:nvGrpSpPr>
                <p:cNvPr id="16" name="Group 22"/>
                <p:cNvGrpSpPr/>
                <p:nvPr/>
              </p:nvGrpSpPr>
              <p:grpSpPr>
                <a:xfrm>
                  <a:off x="685800" y="3429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34"/>
                <p:cNvGrpSpPr/>
                <p:nvPr/>
              </p:nvGrpSpPr>
              <p:grpSpPr>
                <a:xfrm>
                  <a:off x="685800" y="1905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Rectangle 10"/>
              <p:cNvSpPr/>
              <p:nvPr/>
            </p:nvSpPr>
            <p:spPr>
              <a:xfrm>
                <a:off x="1447800" y="1972056"/>
                <a:ext cx="1524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239000" y="2688336"/>
              <a:ext cx="152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Isosceles Triangle 35"/>
          <p:cNvSpPr/>
          <p:nvPr/>
        </p:nvSpPr>
        <p:spPr>
          <a:xfrm>
            <a:off x="3657600" y="5181600"/>
            <a:ext cx="838200" cy="11430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4"/>
            <a:endCxn id="4" idx="4"/>
          </p:cNvCxnSpPr>
          <p:nvPr/>
        </p:nvCxnSpPr>
        <p:spPr>
          <a:xfrm flipV="1">
            <a:off x="4495800" y="5638800"/>
            <a:ext cx="914400" cy="685800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1866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Surfactants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ultra low IFT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EOR </a:t>
            </a:r>
          </a:p>
          <a:p>
            <a:r>
              <a:rPr lang="en-US" dirty="0" smtClean="0"/>
              <a:t>Optimal salinity (ultra-low IFT) for a surfactant system dependent on</a:t>
            </a:r>
          </a:p>
          <a:p>
            <a:pPr lvl="1"/>
            <a:r>
              <a:rPr lang="en-US" dirty="0" smtClean="0"/>
              <a:t>Oil composition: dead </a:t>
            </a:r>
            <a:r>
              <a:rPr lang="en-US" dirty="0" err="1" smtClean="0"/>
              <a:t>vs</a:t>
            </a:r>
            <a:r>
              <a:rPr lang="en-US" dirty="0" smtClean="0"/>
              <a:t> live oil</a:t>
            </a:r>
          </a:p>
          <a:p>
            <a:pPr lvl="1"/>
            <a:r>
              <a:rPr lang="en-US" dirty="0" smtClean="0"/>
              <a:t>Temperature, pressure, WOR, etc</a:t>
            </a:r>
          </a:p>
          <a:p>
            <a:r>
              <a:rPr lang="en-US" i="1" dirty="0" smtClean="0"/>
              <a:t>Objective:</a:t>
            </a:r>
          </a:p>
          <a:p>
            <a:pPr lvl="1">
              <a:buNone/>
            </a:pPr>
            <a:r>
              <a:rPr lang="en-US" dirty="0" smtClean="0"/>
              <a:t> Determine and compare surfactant optimal salinity for dead and live crude oil (CO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Temperature: 30ºC</a:t>
            </a:r>
          </a:p>
          <a:p>
            <a:r>
              <a:rPr lang="en-US" dirty="0" smtClean="0"/>
              <a:t>Surfactant: S13D/S2 (90/10 wt.) 1wt% (aq.)</a:t>
            </a:r>
          </a:p>
          <a:p>
            <a:pPr lvl="1"/>
            <a:r>
              <a:rPr lang="en-US" dirty="0" smtClean="0"/>
              <a:t>S13D: </a:t>
            </a:r>
            <a:r>
              <a:rPr lang="en-US" i="1" dirty="0" smtClean="0"/>
              <a:t>i</a:t>
            </a:r>
            <a:r>
              <a:rPr lang="en-US" dirty="0" smtClean="0"/>
              <a:t>C</a:t>
            </a:r>
            <a:r>
              <a:rPr lang="en-US" baseline="-25000" dirty="0" smtClean="0"/>
              <a:t>13 </a:t>
            </a:r>
            <a:r>
              <a:rPr lang="en-US" dirty="0" smtClean="0"/>
              <a:t>-13PO sulfate</a:t>
            </a:r>
          </a:p>
          <a:p>
            <a:pPr lvl="1"/>
            <a:r>
              <a:rPr lang="en-US" dirty="0" smtClean="0"/>
              <a:t>S2: C</a:t>
            </a:r>
            <a:r>
              <a:rPr lang="en-US" baseline="-25000" dirty="0" smtClean="0"/>
              <a:t>15-18</a:t>
            </a:r>
            <a:r>
              <a:rPr lang="en-US" dirty="0" smtClean="0"/>
              <a:t> internal olefin </a:t>
            </a:r>
            <a:r>
              <a:rPr lang="en-US" dirty="0" err="1" smtClean="0"/>
              <a:t>sulfonate</a:t>
            </a:r>
            <a:endParaRPr lang="en-US" dirty="0" smtClean="0"/>
          </a:p>
          <a:p>
            <a:r>
              <a:rPr lang="en-US" dirty="0" smtClean="0"/>
              <a:t>Brine: 11,000ppm (incl.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) – TB2</a:t>
            </a:r>
          </a:p>
          <a:p>
            <a:r>
              <a:rPr lang="en-US" dirty="0" smtClean="0"/>
              <a:t>Crude oil: 28º API (dead) with</a:t>
            </a:r>
          </a:p>
          <a:p>
            <a:pPr lvl="1"/>
            <a:r>
              <a:rPr lang="en-US" dirty="0" smtClean="0"/>
              <a:t>No dissolved gas (dead oil)</a:t>
            </a:r>
          </a:p>
          <a:p>
            <a:pPr lvl="1"/>
            <a:r>
              <a:rPr lang="en-US" dirty="0" smtClean="0"/>
              <a:t>Methane @ 600psi</a:t>
            </a:r>
          </a:p>
          <a:p>
            <a:pPr lvl="1"/>
            <a:r>
              <a:rPr lang="en-US" dirty="0" smtClean="0"/>
              <a:t>Ethane @ 50psi, 95psi</a:t>
            </a:r>
          </a:p>
          <a:p>
            <a:pPr lvl="1"/>
            <a:r>
              <a:rPr lang="en-US" dirty="0" smtClean="0"/>
              <a:t>Carbon dioxide @ 60psi, 600psi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procedure – dead oil</a:t>
            </a:r>
            <a:endParaRPr lang="en-US" dirty="0"/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2819400" y="3419756"/>
            <a:ext cx="3676650" cy="3438244"/>
            <a:chOff x="2438400" y="3267355"/>
            <a:chExt cx="3676650" cy="3438243"/>
          </a:xfrm>
        </p:grpSpPr>
        <p:pic>
          <p:nvPicPr>
            <p:cNvPr id="6" name="Picture 5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3581400"/>
              <a:ext cx="36766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2819400" y="3267355"/>
              <a:ext cx="2819400" cy="3438243"/>
              <a:chOff x="2819400" y="3267356"/>
              <a:chExt cx="2819400" cy="3438244"/>
            </a:xfrm>
          </p:grpSpPr>
          <p:grpSp>
            <p:nvGrpSpPr>
              <p:cNvPr id="8" name="Group 80"/>
              <p:cNvGrpSpPr>
                <a:grpSpLocks/>
              </p:cNvGrpSpPr>
              <p:nvPr/>
            </p:nvGrpSpPr>
            <p:grpSpPr bwMode="auto">
              <a:xfrm>
                <a:off x="2819400" y="3267356"/>
                <a:ext cx="2819400" cy="3438244"/>
                <a:chOff x="2819400" y="3267356"/>
                <a:chExt cx="2819400" cy="3438244"/>
              </a:xfrm>
            </p:grpSpPr>
            <p:grpSp>
              <p:nvGrpSpPr>
                <p:cNvPr id="11" name="Group 386"/>
                <p:cNvGrpSpPr>
                  <a:grpSpLocks/>
                </p:cNvGrpSpPr>
                <p:nvPr/>
              </p:nvGrpSpPr>
              <p:grpSpPr bwMode="auto">
                <a:xfrm>
                  <a:off x="2819400" y="3267356"/>
                  <a:ext cx="2819400" cy="3438244"/>
                  <a:chOff x="2895600" y="3401409"/>
                  <a:chExt cx="2819400" cy="3436895"/>
                </a:xfrm>
              </p:grpSpPr>
              <p:sp>
                <p:nvSpPr>
                  <p:cNvPr id="14" name="TextBox 3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4200" y="6515266"/>
                    <a:ext cx="2209800" cy="3230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500" b="1" dirty="0">
                        <a:solidFill>
                          <a:srgbClr val="FF0000"/>
                        </a:solidFill>
                      </a:rPr>
                      <a:t>Optimal </a:t>
                    </a:r>
                    <a:r>
                      <a:rPr lang="en-US" sz="1500" b="1" dirty="0" smtClean="0">
                        <a:solidFill>
                          <a:srgbClr val="FF0000"/>
                        </a:solidFill>
                      </a:rPr>
                      <a:t> salinity</a:t>
                    </a:r>
                    <a:endParaRPr lang="en-US" sz="1500" b="1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5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2895600" y="3401409"/>
                    <a:ext cx="2819400" cy="3135659"/>
                    <a:chOff x="2895600" y="2904739"/>
                    <a:chExt cx="2819400" cy="3135659"/>
                  </a:xfrm>
                </p:grpSpPr>
                <p:grpSp>
                  <p:nvGrpSpPr>
                    <p:cNvPr id="17" name="Group 3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5410140"/>
                      <a:ext cx="2819400" cy="630258"/>
                      <a:chOff x="2733675" y="5562540"/>
                      <a:chExt cx="2819400" cy="630258"/>
                    </a:xfrm>
                  </p:grpSpPr>
                  <p:grpSp>
                    <p:nvGrpSpPr>
                      <p:cNvPr id="21" name="Group 3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09875" y="5562540"/>
                        <a:ext cx="2514600" cy="152340"/>
                        <a:chOff x="2809875" y="5562540"/>
                        <a:chExt cx="2514600" cy="152340"/>
                      </a:xfrm>
                    </p:grpSpPr>
                    <p:sp>
                      <p:nvSpPr>
                        <p:cNvPr id="24" name="Left Brace 23"/>
                        <p:cNvSpPr/>
                        <p:nvPr/>
                      </p:nvSpPr>
                      <p:spPr>
                        <a:xfrm rot="16200000">
                          <a:off x="3152805" y="5219609"/>
                          <a:ext cx="152340" cy="838200"/>
                        </a:xfrm>
                        <a:prstGeom prst="leftBrac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5" name="Left Brace 24"/>
                        <p:cNvSpPr/>
                        <p:nvPr/>
                      </p:nvSpPr>
                      <p:spPr>
                        <a:xfrm rot="16200000">
                          <a:off x="4829205" y="5219609"/>
                          <a:ext cx="152340" cy="838200"/>
                        </a:xfrm>
                        <a:prstGeom prst="leftBrac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2" name="TextBox 3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33675" y="5638800"/>
                        <a:ext cx="1143000" cy="5539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500" b="1" dirty="0"/>
                          <a:t>Winsor Type - I</a:t>
                        </a:r>
                      </a:p>
                    </p:txBody>
                  </p:sp>
                  <p:sp>
                    <p:nvSpPr>
                      <p:cNvPr id="23" name="TextBox 3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10075" y="5638800"/>
                        <a:ext cx="1143000" cy="5539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500" b="1" dirty="0"/>
                          <a:t>Winsor Type - II</a:t>
                        </a:r>
                      </a:p>
                    </p:txBody>
                  </p:sp>
                </p:grpSp>
                <p:grpSp>
                  <p:nvGrpSpPr>
                    <p:cNvPr id="18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2904739"/>
                      <a:ext cx="2743200" cy="323165"/>
                      <a:chOff x="2895600" y="2904739"/>
                      <a:chExt cx="2743200" cy="323165"/>
                    </a:xfrm>
                  </p:grpSpPr>
                  <p:sp>
                    <p:nvSpPr>
                      <p:cNvPr id="19" name="TextBox 3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5600" y="2904739"/>
                        <a:ext cx="2057400" cy="3231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500" b="1" dirty="0"/>
                          <a:t>Varying </a:t>
                        </a:r>
                        <a:r>
                          <a:rPr lang="en-US" sz="1500" b="1" dirty="0" smtClean="0"/>
                          <a:t>salinity</a:t>
                        </a:r>
                        <a:endParaRPr lang="en-US" sz="1500" b="1" dirty="0"/>
                      </a:p>
                    </p:txBody>
                  </p:sp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>
                        <a:off x="4953000" y="3142491"/>
                        <a:ext cx="6858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6" name="Straight Arrow Connector 15"/>
                  <p:cNvCxnSpPr/>
                  <p:nvPr/>
                </p:nvCxnSpPr>
                <p:spPr>
                  <a:xfrm rot="5400000" flipH="1" flipV="1">
                    <a:off x="4114066" y="6590642"/>
                    <a:ext cx="304680" cy="158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TextBox 369"/>
                <p:cNvSpPr txBox="1">
                  <a:spLocks noChangeArrowheads="1"/>
                </p:cNvSpPr>
                <p:nvPr/>
              </p:nvSpPr>
              <p:spPr bwMode="auto">
                <a:xfrm>
                  <a:off x="3657600" y="5846587"/>
                  <a:ext cx="1143000" cy="554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500" b="1" dirty="0"/>
                    <a:t>Winsor Type - III</a:t>
                  </a:r>
                </a:p>
              </p:txBody>
            </p:sp>
            <p:sp>
              <p:nvSpPr>
                <p:cNvPr id="13" name="Left Brace 12"/>
                <p:cNvSpPr/>
                <p:nvPr/>
              </p:nvSpPr>
              <p:spPr bwMode="auto">
                <a:xfrm rot="16200000">
                  <a:off x="4028281" y="5552283"/>
                  <a:ext cx="173037" cy="609600"/>
                </a:xfrm>
                <a:prstGeom prst="leftBrac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" name="TextBox 78"/>
              <p:cNvSpPr txBox="1">
                <a:spLocks noChangeArrowheads="1"/>
              </p:cNvSpPr>
              <p:nvPr/>
            </p:nvSpPr>
            <p:spPr bwMode="auto">
              <a:xfrm rot="16200000">
                <a:off x="3552111" y="4364996"/>
                <a:ext cx="7620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</a:rPr>
                  <a:t>micro</a:t>
                </a:r>
              </a:p>
            </p:txBody>
          </p:sp>
          <p:sp>
            <p:nvSpPr>
              <p:cNvPr id="10" name="TextBox 79"/>
              <p:cNvSpPr txBox="1">
                <a:spLocks noChangeArrowheads="1"/>
              </p:cNvSpPr>
              <p:nvPr/>
            </p:nvSpPr>
            <p:spPr bwMode="auto">
              <a:xfrm rot="16200000">
                <a:off x="3831595" y="4364995"/>
                <a:ext cx="7620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</a:rPr>
                  <a:t>micro</a:t>
                </a: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 rot="5400000" flipH="1" flipV="1">
            <a:off x="2057400" y="3505201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524000" y="3505201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71800" y="2284414"/>
            <a:ext cx="1143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76"/>
          <p:cNvGrpSpPr>
            <a:grpSpLocks/>
          </p:cNvGrpSpPr>
          <p:nvPr/>
        </p:nvGrpSpPr>
        <p:grpSpPr bwMode="auto">
          <a:xfrm>
            <a:off x="381000" y="1122364"/>
            <a:ext cx="3124200" cy="2230436"/>
            <a:chOff x="228600" y="1219200"/>
            <a:chExt cx="3124200" cy="2230399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219200"/>
              <a:ext cx="28575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175"/>
            <p:cNvGrpSpPr>
              <a:grpSpLocks/>
            </p:cNvGrpSpPr>
            <p:nvPr/>
          </p:nvGrpSpPr>
          <p:grpSpPr bwMode="auto">
            <a:xfrm>
              <a:off x="228600" y="1524000"/>
              <a:ext cx="3124200" cy="1925599"/>
              <a:chOff x="228600" y="1524000"/>
              <a:chExt cx="3124200" cy="1925599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447800" y="2332019"/>
                <a:ext cx="3048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174"/>
              <p:cNvGrpSpPr>
                <a:grpSpLocks/>
              </p:cNvGrpSpPr>
              <p:nvPr/>
            </p:nvGrpSpPr>
            <p:grpSpPr bwMode="auto">
              <a:xfrm>
                <a:off x="228600" y="1524000"/>
                <a:ext cx="3124200" cy="1925599"/>
                <a:chOff x="228600" y="1524000"/>
                <a:chExt cx="3124200" cy="1925599"/>
              </a:xfrm>
            </p:grpSpPr>
            <p:grpSp>
              <p:nvGrpSpPr>
                <p:cNvPr id="34" name="Group 167"/>
                <p:cNvGrpSpPr>
                  <a:grpSpLocks/>
                </p:cNvGrpSpPr>
                <p:nvPr/>
              </p:nvGrpSpPr>
              <p:grpSpPr bwMode="auto">
                <a:xfrm>
                  <a:off x="228600" y="1524000"/>
                  <a:ext cx="3124200" cy="1925599"/>
                  <a:chOff x="-304800" y="1524000"/>
                  <a:chExt cx="3124200" cy="1925599"/>
                </a:xfrm>
              </p:grpSpPr>
              <p:sp>
                <p:nvSpPr>
                  <p:cNvPr id="37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895601"/>
                    <a:ext cx="1828800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500" b="1" dirty="0"/>
                      <a:t>Pipette </a:t>
                    </a:r>
                    <a:br>
                      <a:rPr lang="en-US" sz="1500" b="1" dirty="0"/>
                    </a:br>
                    <a:r>
                      <a:rPr lang="en-US" sz="1500" b="1" dirty="0"/>
                      <a:t>(bottom sealed)</a:t>
                    </a:r>
                  </a:p>
                </p:txBody>
              </p:sp>
              <p:sp>
                <p:nvSpPr>
                  <p:cNvPr id="38" name="Text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04800" y="2590800"/>
                    <a:ext cx="1143000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500" b="1"/>
                      <a:t>Brine + surfactant </a:t>
                    </a:r>
                  </a:p>
                </p:txBody>
              </p:sp>
              <p:grpSp>
                <p:nvGrpSpPr>
                  <p:cNvPr id="39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-152400" y="1524000"/>
                    <a:ext cx="1371600" cy="1828800"/>
                    <a:chOff x="-152400" y="1524000"/>
                    <a:chExt cx="1371600" cy="1828800"/>
                  </a:xfrm>
                </p:grpSpPr>
                <p:sp>
                  <p:nvSpPr>
                    <p:cNvPr id="40" name="Text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52400" y="1524000"/>
                      <a:ext cx="1143000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500" b="1" dirty="0"/>
                        <a:t>Oil</a:t>
                      </a:r>
                    </a:p>
                  </p:txBody>
                </p:sp>
                <p:grpSp>
                  <p:nvGrpSpPr>
                    <p:cNvPr id="41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9600" y="1674812"/>
                      <a:ext cx="609600" cy="1677988"/>
                      <a:chOff x="609600" y="1674812"/>
                      <a:chExt cx="609600" cy="1677988"/>
                    </a:xfrm>
                  </p:grpSpPr>
                  <p:cxnSp>
                    <p:nvCxnSpPr>
                      <p:cNvPr id="42" name="Straight Arrow Connector 41"/>
                      <p:cNvCxnSpPr/>
                      <p:nvPr/>
                    </p:nvCxnSpPr>
                    <p:spPr>
                      <a:xfrm rot="10800000" flipV="1">
                        <a:off x="609600" y="1674805"/>
                        <a:ext cx="3048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/>
                      <p:cNvCxnSpPr/>
                      <p:nvPr/>
                    </p:nvCxnSpPr>
                    <p:spPr>
                      <a:xfrm>
                        <a:off x="914400" y="3351177"/>
                        <a:ext cx="3048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5" name="TextBox 169"/>
                <p:cNvSpPr txBox="1">
                  <a:spLocks noChangeArrowheads="1"/>
                </p:cNvSpPr>
                <p:nvPr/>
              </p:nvSpPr>
              <p:spPr bwMode="auto">
                <a:xfrm>
                  <a:off x="1524000" y="2036802"/>
                  <a:ext cx="1143000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500" b="1"/>
                    <a:t>Initial interface</a:t>
                  </a: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rot="10800000" flipV="1">
                  <a:off x="1143000" y="2741587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Group 198"/>
          <p:cNvGrpSpPr>
            <a:grpSpLocks/>
          </p:cNvGrpSpPr>
          <p:nvPr/>
        </p:nvGrpSpPr>
        <p:grpSpPr bwMode="auto">
          <a:xfrm>
            <a:off x="4191000" y="1122402"/>
            <a:ext cx="1676400" cy="2133562"/>
            <a:chOff x="3962400" y="1219238"/>
            <a:chExt cx="1676400" cy="2133562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1475" y="1314450"/>
              <a:ext cx="2381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val 45"/>
            <p:cNvSpPr/>
            <p:nvPr/>
          </p:nvSpPr>
          <p:spPr>
            <a:xfrm>
              <a:off x="3962400" y="1295400"/>
              <a:ext cx="609600" cy="2286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7" name="TextBox 197"/>
            <p:cNvSpPr txBox="1">
              <a:spLocks noChangeArrowheads="1"/>
            </p:cNvSpPr>
            <p:nvPr/>
          </p:nvSpPr>
          <p:spPr bwMode="auto">
            <a:xfrm>
              <a:off x="4419600" y="1219238"/>
              <a:ext cx="12192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b="1" dirty="0"/>
                <a:t>Seal open end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5105400" y="2284414"/>
            <a:ext cx="1143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6324600" y="1122364"/>
            <a:ext cx="2362200" cy="2286000"/>
            <a:chOff x="6019800" y="1046163"/>
            <a:chExt cx="2362200" cy="2286000"/>
          </a:xfrm>
        </p:grpSpPr>
        <p:grpSp>
          <p:nvGrpSpPr>
            <p:cNvPr id="50" name="Group 326"/>
            <p:cNvGrpSpPr>
              <a:grpSpLocks/>
            </p:cNvGrpSpPr>
            <p:nvPr/>
          </p:nvGrpSpPr>
          <p:grpSpPr bwMode="auto">
            <a:xfrm>
              <a:off x="6019800" y="1046163"/>
              <a:ext cx="2362200" cy="2286000"/>
              <a:chOff x="5943600" y="1447800"/>
              <a:chExt cx="2362200" cy="2286000"/>
            </a:xfrm>
          </p:grpSpPr>
          <p:grpSp>
            <p:nvGrpSpPr>
              <p:cNvPr id="52" name="Group 311"/>
              <p:cNvGrpSpPr>
                <a:grpSpLocks/>
              </p:cNvGrpSpPr>
              <p:nvPr/>
            </p:nvGrpSpPr>
            <p:grpSpPr bwMode="auto">
              <a:xfrm>
                <a:off x="5943600" y="1447800"/>
                <a:ext cx="2362200" cy="2286000"/>
                <a:chOff x="5824894" y="1447800"/>
                <a:chExt cx="2362200" cy="2286000"/>
              </a:xfrm>
            </p:grpSpPr>
            <p:grpSp>
              <p:nvGrpSpPr>
                <p:cNvPr id="54" name="Group 210"/>
                <p:cNvGrpSpPr>
                  <a:grpSpLocks/>
                </p:cNvGrpSpPr>
                <p:nvPr/>
              </p:nvGrpSpPr>
              <p:grpSpPr bwMode="auto">
                <a:xfrm>
                  <a:off x="6019800" y="2514600"/>
                  <a:ext cx="2167294" cy="1219200"/>
                  <a:chOff x="6096000" y="2514600"/>
                  <a:chExt cx="2167294" cy="1219200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 rot="10800000">
                    <a:off x="7348894" y="2514600"/>
                    <a:ext cx="9144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6096000" y="2514600"/>
                    <a:ext cx="2133600" cy="1219200"/>
                    <a:chOff x="6096000" y="2133600"/>
                    <a:chExt cx="2133600" cy="1219200"/>
                  </a:xfrm>
                </p:grpSpPr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6096357" y="2133600"/>
                      <a:ext cx="1219200" cy="12192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5400000" flipH="1" flipV="1">
                      <a:off x="7010757" y="2133600"/>
                      <a:ext cx="1219200" cy="12192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6096357" y="3352800"/>
                      <a:ext cx="91440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7315557" y="1447800"/>
                  <a:ext cx="381000" cy="12954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477357" y="1752600"/>
                  <a:ext cx="99060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/>
                <p:cNvSpPr/>
                <p:nvPr/>
              </p:nvSpPr>
              <p:spPr>
                <a:xfrm>
                  <a:off x="6248757" y="2438400"/>
                  <a:ext cx="381000" cy="12192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pic>
              <p:nvPicPr>
                <p:cNvPr id="58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-3264537">
                  <a:off x="6705957" y="1304192"/>
                  <a:ext cx="228600" cy="1990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Curved Up Arrow 52"/>
              <p:cNvSpPr/>
              <p:nvPr/>
            </p:nvSpPr>
            <p:spPr>
              <a:xfrm rot="12496758">
                <a:off x="6978650" y="1890712"/>
                <a:ext cx="457200" cy="304800"/>
              </a:xfrm>
              <a:prstGeom prst="curvedUp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51" name="TextBox 197"/>
            <p:cNvSpPr txBox="1">
              <a:spLocks noChangeArrowheads="1"/>
            </p:cNvSpPr>
            <p:nvPr/>
          </p:nvSpPr>
          <p:spPr bwMode="auto">
            <a:xfrm>
              <a:off x="6553200" y="1143000"/>
              <a:ext cx="8382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b="1"/>
                <a:t>24 hr</a:t>
              </a: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rot="7500000">
            <a:off x="6339050" y="412512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procedure – live oil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62000" y="1295400"/>
            <a:ext cx="1295400" cy="1981200"/>
            <a:chOff x="533400" y="1143000"/>
            <a:chExt cx="1295400" cy="1981200"/>
          </a:xfrm>
        </p:grpSpPr>
        <p:grpSp>
          <p:nvGrpSpPr>
            <p:cNvPr id="40" name="Group 39"/>
            <p:cNvGrpSpPr/>
            <p:nvPr/>
          </p:nvGrpSpPr>
          <p:grpSpPr>
            <a:xfrm>
              <a:off x="990600" y="1143000"/>
              <a:ext cx="838200" cy="1981200"/>
              <a:chOff x="685800" y="1600200"/>
              <a:chExt cx="838200" cy="19812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143000" y="1981200"/>
                <a:ext cx="152400" cy="152400"/>
                <a:chOff x="1828800" y="3200400"/>
                <a:chExt cx="228600" cy="2286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057400" y="32004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943100" y="33147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1143000" y="3352800"/>
                <a:ext cx="152400" cy="152400"/>
                <a:chOff x="1828800" y="3200400"/>
                <a:chExt cx="228600" cy="2286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57400" y="32004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943100" y="33147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914400" y="2057400"/>
                <a:ext cx="609600" cy="1371600"/>
                <a:chOff x="685800" y="1447800"/>
                <a:chExt cx="609600" cy="16764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85800" y="1447800"/>
                  <a:ext cx="609600" cy="167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914400" y="1676400"/>
                  <a:ext cx="152400" cy="12192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219200" y="1600200"/>
                <a:ext cx="304800" cy="468868"/>
                <a:chOff x="1752600" y="1600200"/>
                <a:chExt cx="304800" cy="46886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1905000" y="1905000"/>
                  <a:ext cx="0" cy="164068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/>
                <p:cNvGrpSpPr/>
                <p:nvPr/>
              </p:nvGrpSpPr>
              <p:grpSpPr>
                <a:xfrm>
                  <a:off x="1752600" y="1600200"/>
                  <a:ext cx="304800" cy="369332"/>
                  <a:chOff x="1219200" y="1399032"/>
                  <a:chExt cx="304800" cy="369332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1219200" y="1447800"/>
                    <a:ext cx="304800" cy="30480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19200" y="1399032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P</a:t>
                    </a:r>
                    <a:endParaRPr lang="en-US" b="1" dirty="0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685800" y="3429000"/>
                <a:ext cx="457200" cy="152400"/>
                <a:chOff x="3200400" y="1524000"/>
                <a:chExt cx="706479" cy="228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rot="1200000">
                  <a:off x="3200400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-1200000">
                  <a:off x="3221079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00401" y="1558747"/>
                  <a:ext cx="0" cy="164592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886196" y="1524000"/>
                  <a:ext cx="0" cy="2286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685800" y="1905000"/>
                <a:ext cx="457200" cy="152400"/>
                <a:chOff x="3200400" y="1524000"/>
                <a:chExt cx="706479" cy="2286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200000">
                  <a:off x="3200400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-1200000">
                  <a:off x="3221079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200401" y="1558747"/>
                  <a:ext cx="0" cy="164592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886196" y="1524000"/>
                  <a:ext cx="0" cy="2286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533400" y="1219200"/>
              <a:ext cx="5334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Gas</a:t>
              </a:r>
              <a:endParaRPr lang="en-US" sz="15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33400" y="152400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810000" y="990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Make live oil</a:t>
            </a:r>
            <a:endParaRPr lang="en-US" u="sng" dirty="0"/>
          </a:p>
        </p:txBody>
      </p:sp>
      <p:grpSp>
        <p:nvGrpSpPr>
          <p:cNvPr id="51" name="Group 50"/>
          <p:cNvGrpSpPr/>
          <p:nvPr/>
        </p:nvGrpSpPr>
        <p:grpSpPr>
          <a:xfrm>
            <a:off x="3581400" y="1295400"/>
            <a:ext cx="1295400" cy="1981200"/>
            <a:chOff x="533400" y="1143000"/>
            <a:chExt cx="1295400" cy="1981200"/>
          </a:xfrm>
        </p:grpSpPr>
        <p:grpSp>
          <p:nvGrpSpPr>
            <p:cNvPr id="52" name="Group 39"/>
            <p:cNvGrpSpPr/>
            <p:nvPr/>
          </p:nvGrpSpPr>
          <p:grpSpPr>
            <a:xfrm>
              <a:off x="990600" y="1143000"/>
              <a:ext cx="838200" cy="1981200"/>
              <a:chOff x="685800" y="1600200"/>
              <a:chExt cx="838200" cy="1981200"/>
            </a:xfrm>
          </p:grpSpPr>
          <p:grpSp>
            <p:nvGrpSpPr>
              <p:cNvPr id="58" name="Group 31"/>
              <p:cNvGrpSpPr/>
              <p:nvPr/>
            </p:nvGrpSpPr>
            <p:grpSpPr>
              <a:xfrm>
                <a:off x="1143000" y="1981200"/>
                <a:ext cx="152400" cy="152400"/>
                <a:chOff x="1828800" y="3200400"/>
                <a:chExt cx="228600" cy="2286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057400" y="32004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1943100" y="33147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30"/>
              <p:cNvGrpSpPr/>
              <p:nvPr/>
            </p:nvGrpSpPr>
            <p:grpSpPr>
              <a:xfrm>
                <a:off x="1143000" y="3352800"/>
                <a:ext cx="152400" cy="152400"/>
                <a:chOff x="1828800" y="3200400"/>
                <a:chExt cx="228600" cy="2286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057400" y="32004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1943100" y="3314700"/>
                  <a:ext cx="0" cy="22860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"/>
              <p:cNvGrpSpPr/>
              <p:nvPr/>
            </p:nvGrpSpPr>
            <p:grpSpPr>
              <a:xfrm>
                <a:off x="914400" y="2057400"/>
                <a:ext cx="609600" cy="1371600"/>
                <a:chOff x="685800" y="1447800"/>
                <a:chExt cx="609600" cy="16764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685800" y="1447800"/>
                  <a:ext cx="609600" cy="167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914400" y="1676400"/>
                  <a:ext cx="152400" cy="12192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3"/>
              <p:cNvGrpSpPr/>
              <p:nvPr/>
            </p:nvGrpSpPr>
            <p:grpSpPr>
              <a:xfrm>
                <a:off x="1219200" y="1600200"/>
                <a:ext cx="304800" cy="468868"/>
                <a:chOff x="1752600" y="1600200"/>
                <a:chExt cx="304800" cy="468868"/>
              </a:xfrm>
            </p:grpSpPr>
            <p:cxnSp>
              <p:nvCxnSpPr>
                <p:cNvPr id="72" name="Straight Connector 10"/>
                <p:cNvCxnSpPr/>
                <p:nvPr/>
              </p:nvCxnSpPr>
              <p:spPr>
                <a:xfrm flipV="1">
                  <a:off x="1905000" y="1905000"/>
                  <a:ext cx="0" cy="164068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8"/>
                <p:cNvGrpSpPr/>
                <p:nvPr/>
              </p:nvGrpSpPr>
              <p:grpSpPr>
                <a:xfrm>
                  <a:off x="1752600" y="1600200"/>
                  <a:ext cx="304800" cy="369332"/>
                  <a:chOff x="1219200" y="1399032"/>
                  <a:chExt cx="304800" cy="369332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1219200" y="1447800"/>
                    <a:ext cx="304800" cy="30480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219200" y="1399032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P</a:t>
                    </a:r>
                    <a:endParaRPr lang="en-US" b="1" dirty="0"/>
                  </a:p>
                </p:txBody>
              </p:sp>
            </p:grpSp>
          </p:grpSp>
          <p:grpSp>
            <p:nvGrpSpPr>
              <p:cNvPr id="62" name="Group 22"/>
              <p:cNvGrpSpPr/>
              <p:nvPr/>
            </p:nvGrpSpPr>
            <p:grpSpPr>
              <a:xfrm>
                <a:off x="685800" y="3429000"/>
                <a:ext cx="457200" cy="152400"/>
                <a:chOff x="3200400" y="1524000"/>
                <a:chExt cx="706479" cy="2286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1200000">
                  <a:off x="3200400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-1200000">
                  <a:off x="3221079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200401" y="1558747"/>
                  <a:ext cx="0" cy="164592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886196" y="1524000"/>
                  <a:ext cx="0" cy="2286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34"/>
              <p:cNvGrpSpPr/>
              <p:nvPr/>
            </p:nvGrpSpPr>
            <p:grpSpPr>
              <a:xfrm>
                <a:off x="685800" y="1905000"/>
                <a:ext cx="457200" cy="152400"/>
                <a:chOff x="3200400" y="1524000"/>
                <a:chExt cx="706479" cy="2286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1200000">
                  <a:off x="3200400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-1200000">
                  <a:off x="3221079" y="1635321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200401" y="1558747"/>
                  <a:ext cx="0" cy="164592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886196" y="1524000"/>
                  <a:ext cx="0" cy="22860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TextBox 52"/>
            <p:cNvSpPr txBox="1"/>
            <p:nvPr/>
          </p:nvSpPr>
          <p:spPr>
            <a:xfrm>
              <a:off x="533400" y="1219200"/>
              <a:ext cx="5334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Gas</a:t>
              </a:r>
              <a:endParaRPr lang="en-US" sz="1500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33400" y="152400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447800" y="2386584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600" y="2343835"/>
              <a:ext cx="5334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Oil</a:t>
              </a:r>
              <a:endParaRPr lang="en-US" sz="1500" b="1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51460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8382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Purge cell of air</a:t>
            </a:r>
            <a:endParaRPr lang="en-US" u="sng" dirty="0"/>
          </a:p>
        </p:txBody>
      </p:sp>
      <p:sp>
        <p:nvSpPr>
          <p:cNvPr id="146" name="TextBox 145"/>
          <p:cNvSpPr txBox="1"/>
          <p:nvPr/>
        </p:nvSpPr>
        <p:spPr>
          <a:xfrm>
            <a:off x="6324600" y="990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Inject surf. solution</a:t>
            </a:r>
            <a:endParaRPr lang="en-US" u="sng" dirty="0"/>
          </a:p>
        </p:txBody>
      </p:sp>
      <p:grpSp>
        <p:nvGrpSpPr>
          <p:cNvPr id="181" name="Group 180"/>
          <p:cNvGrpSpPr/>
          <p:nvPr/>
        </p:nvGrpSpPr>
        <p:grpSpPr>
          <a:xfrm>
            <a:off x="6248400" y="1295400"/>
            <a:ext cx="1371600" cy="1981200"/>
            <a:chOff x="6248400" y="1295400"/>
            <a:chExt cx="1371600" cy="1981200"/>
          </a:xfrm>
        </p:grpSpPr>
        <p:grpSp>
          <p:nvGrpSpPr>
            <p:cNvPr id="213" name="Group 212"/>
            <p:cNvGrpSpPr/>
            <p:nvPr/>
          </p:nvGrpSpPr>
          <p:grpSpPr>
            <a:xfrm>
              <a:off x="6781800" y="1295400"/>
              <a:ext cx="838200" cy="1981200"/>
              <a:chOff x="6781800" y="1447800"/>
              <a:chExt cx="838200" cy="1981200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6781800" y="1447800"/>
                <a:ext cx="838200" cy="1981200"/>
                <a:chOff x="990600" y="1143000"/>
                <a:chExt cx="838200" cy="1981200"/>
              </a:xfrm>
            </p:grpSpPr>
            <p:grpSp>
              <p:nvGrpSpPr>
                <p:cNvPr id="148" name="Group 39"/>
                <p:cNvGrpSpPr/>
                <p:nvPr/>
              </p:nvGrpSpPr>
              <p:grpSpPr>
                <a:xfrm>
                  <a:off x="990600" y="1143000"/>
                  <a:ext cx="838200" cy="1981200"/>
                  <a:chOff x="685800" y="1600200"/>
                  <a:chExt cx="838200" cy="1981200"/>
                </a:xfrm>
              </p:grpSpPr>
              <p:grpSp>
                <p:nvGrpSpPr>
                  <p:cNvPr id="154" name="Group 31"/>
                  <p:cNvGrpSpPr/>
                  <p:nvPr/>
                </p:nvGrpSpPr>
                <p:grpSpPr>
                  <a:xfrm>
                    <a:off x="1143000" y="1981200"/>
                    <a:ext cx="152400" cy="152400"/>
                    <a:chOff x="1828800" y="3200400"/>
                    <a:chExt cx="228600" cy="228600"/>
                  </a:xfrm>
                  <a:scene3d>
                    <a:camera prst="orthographicFront">
                      <a:rot lat="10800000" lon="0" rev="0"/>
                    </a:camera>
                    <a:lightRig rig="threePt" dir="t"/>
                  </a:scene3d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30"/>
                  <p:cNvGrpSpPr/>
                  <p:nvPr/>
                </p:nvGrpSpPr>
                <p:grpSpPr>
                  <a:xfrm>
                    <a:off x="1143000" y="3352800"/>
                    <a:ext cx="152400" cy="152400"/>
                    <a:chOff x="1828800" y="3200400"/>
                    <a:chExt cx="228600" cy="228600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2057400" y="32004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rot="5400000">
                      <a:off x="1943100" y="3314700"/>
                      <a:ext cx="0" cy="228600"/>
                    </a:xfrm>
                    <a:prstGeom prst="line">
                      <a:avLst/>
                    </a:prstGeom>
                    <a:ln w="222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5"/>
                  <p:cNvGrpSpPr/>
                  <p:nvPr/>
                </p:nvGrpSpPr>
                <p:grpSpPr>
                  <a:xfrm>
                    <a:off x="914400" y="2057400"/>
                    <a:ext cx="609600" cy="1371600"/>
                    <a:chOff x="685800" y="1447800"/>
                    <a:chExt cx="609600" cy="1676400"/>
                  </a:xfrm>
                </p:grpSpPr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685800" y="1447800"/>
                      <a:ext cx="609600" cy="16764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914400" y="1676400"/>
                      <a:ext cx="152400" cy="121920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" name="Group 13"/>
                  <p:cNvGrpSpPr/>
                  <p:nvPr/>
                </p:nvGrpSpPr>
                <p:grpSpPr>
                  <a:xfrm>
                    <a:off x="1219200" y="1600200"/>
                    <a:ext cx="304800" cy="468868"/>
                    <a:chOff x="1752600" y="1600200"/>
                    <a:chExt cx="304800" cy="468868"/>
                  </a:xfrm>
                </p:grpSpPr>
                <p:cxnSp>
                  <p:nvCxnSpPr>
                    <p:cNvPr id="168" name="Straight Connector 10"/>
                    <p:cNvCxnSpPr/>
                    <p:nvPr/>
                  </p:nvCxnSpPr>
                  <p:spPr>
                    <a:xfrm flipV="1">
                      <a:off x="1905000" y="1905000"/>
                      <a:ext cx="0" cy="164068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9" name="Group 8"/>
                    <p:cNvGrpSpPr/>
                    <p:nvPr/>
                  </p:nvGrpSpPr>
                  <p:grpSpPr>
                    <a:xfrm>
                      <a:off x="1752600" y="1600200"/>
                      <a:ext cx="304800" cy="369332"/>
                      <a:chOff x="1219200" y="1399032"/>
                      <a:chExt cx="304800" cy="369332"/>
                    </a:xfrm>
                  </p:grpSpPr>
                  <p:sp>
                    <p:nvSpPr>
                      <p:cNvPr id="170" name="Oval 169"/>
                      <p:cNvSpPr/>
                      <p:nvPr/>
                    </p:nvSpPr>
                    <p:spPr>
                      <a:xfrm>
                        <a:off x="1219200" y="1447800"/>
                        <a:ext cx="304800" cy="30480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1219200" y="1399032"/>
                        <a:ext cx="3048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 smtClean="0"/>
                          <a:t>P</a:t>
                        </a:r>
                        <a:endParaRPr lang="en-US" b="1" dirty="0"/>
                      </a:p>
                    </p:txBody>
                  </p:sp>
                </p:grpSp>
              </p:grpSp>
              <p:grpSp>
                <p:nvGrpSpPr>
                  <p:cNvPr id="158" name="Group 22"/>
                  <p:cNvGrpSpPr/>
                  <p:nvPr/>
                </p:nvGrpSpPr>
                <p:grpSpPr>
                  <a:xfrm>
                    <a:off x="685800" y="3429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" name="Group 34"/>
                  <p:cNvGrpSpPr/>
                  <p:nvPr/>
                </p:nvGrpSpPr>
                <p:grpSpPr>
                  <a:xfrm>
                    <a:off x="685800" y="1905000"/>
                    <a:ext cx="457200" cy="152400"/>
                    <a:chOff x="3200400" y="1524000"/>
                    <a:chExt cx="706479" cy="22860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rot="1200000">
                      <a:off x="3200400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rot="-1200000">
                      <a:off x="3221079" y="1635321"/>
                      <a:ext cx="685800" cy="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00401" y="1558747"/>
                      <a:ext cx="0" cy="164592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886196" y="1524000"/>
                      <a:ext cx="0" cy="228600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1" name="Rectangle 150"/>
                <p:cNvSpPr/>
                <p:nvPr/>
              </p:nvSpPr>
              <p:spPr>
                <a:xfrm>
                  <a:off x="1447800" y="1972056"/>
                  <a:ext cx="152400" cy="381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8" name="Rectangle 177"/>
              <p:cNvSpPr/>
              <p:nvPr/>
            </p:nvSpPr>
            <p:spPr>
              <a:xfrm>
                <a:off x="7239000" y="2688336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6248400" y="2810319"/>
              <a:ext cx="685800" cy="46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500" b="1" dirty="0" smtClean="0"/>
                <a:t>Surf.</a:t>
              </a:r>
              <a:br>
                <a:rPr lang="en-US" sz="1500" b="1" dirty="0" smtClean="0"/>
              </a:br>
              <a:r>
                <a:rPr lang="en-US" sz="1500" b="1" dirty="0" smtClean="0"/>
                <a:t>soln.</a:t>
              </a:r>
              <a:endParaRPr lang="en-US" sz="1500" b="1" dirty="0"/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6324600" y="320040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/>
          <p:cNvSpPr txBox="1"/>
          <p:nvPr/>
        </p:nvSpPr>
        <p:spPr>
          <a:xfrm>
            <a:off x="6324600" y="3810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Inc. temp. to 30°C</a:t>
            </a:r>
            <a:endParaRPr lang="en-US" u="sng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6781800" y="4114800"/>
            <a:ext cx="838200" cy="1981200"/>
            <a:chOff x="6781800" y="1447800"/>
            <a:chExt cx="838200" cy="1981200"/>
          </a:xfrm>
        </p:grpSpPr>
        <p:grpSp>
          <p:nvGrpSpPr>
            <p:cNvPr id="216" name="Group 146"/>
            <p:cNvGrpSpPr/>
            <p:nvPr/>
          </p:nvGrpSpPr>
          <p:grpSpPr>
            <a:xfrm>
              <a:off x="6781800" y="1447800"/>
              <a:ext cx="838200" cy="1981200"/>
              <a:chOff x="990600" y="1143000"/>
              <a:chExt cx="838200" cy="1981200"/>
            </a:xfrm>
          </p:grpSpPr>
          <p:grpSp>
            <p:nvGrpSpPr>
              <p:cNvPr id="218" name="Group 39"/>
              <p:cNvGrpSpPr/>
              <p:nvPr/>
            </p:nvGrpSpPr>
            <p:grpSpPr>
              <a:xfrm>
                <a:off x="990600" y="1143000"/>
                <a:ext cx="838200" cy="1981200"/>
                <a:chOff x="685800" y="1600200"/>
                <a:chExt cx="838200" cy="1981200"/>
              </a:xfrm>
            </p:grpSpPr>
            <p:grpSp>
              <p:nvGrpSpPr>
                <p:cNvPr id="224" name="Group 31"/>
                <p:cNvGrpSpPr/>
                <p:nvPr/>
              </p:nvGrpSpPr>
              <p:grpSpPr>
                <a:xfrm>
                  <a:off x="1143000" y="1981200"/>
                  <a:ext cx="152400" cy="152400"/>
                  <a:chOff x="1828800" y="3200400"/>
                  <a:chExt cx="228600" cy="228600"/>
                </a:xfrm>
                <a:scene3d>
                  <a:camera prst="orthographicFront">
                    <a:rot lat="10800000" lon="0" rev="0"/>
                  </a:camera>
                  <a:lightRig rig="threePt" dir="t"/>
                </a:scene3d>
              </p:grpSpPr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30"/>
                <p:cNvGrpSpPr/>
                <p:nvPr/>
              </p:nvGrpSpPr>
              <p:grpSpPr>
                <a:xfrm>
                  <a:off x="1143000" y="33528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Group 5"/>
                <p:cNvGrpSpPr/>
                <p:nvPr/>
              </p:nvGrpSpPr>
              <p:grpSpPr>
                <a:xfrm>
                  <a:off x="914400" y="2057400"/>
                  <a:ext cx="609600" cy="1371600"/>
                  <a:chOff x="685800" y="1447800"/>
                  <a:chExt cx="609600" cy="1676400"/>
                </a:xfrm>
              </p:grpSpPr>
              <p:sp>
                <p:nvSpPr>
                  <p:cNvPr id="242" name="Rectangle 241"/>
                  <p:cNvSpPr/>
                  <p:nvPr/>
                </p:nvSpPr>
                <p:spPr>
                  <a:xfrm>
                    <a:off x="685800" y="1447800"/>
                    <a:ext cx="609600" cy="167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914400" y="1676400"/>
                    <a:ext cx="152400" cy="1219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13"/>
                <p:cNvGrpSpPr/>
                <p:nvPr/>
              </p:nvGrpSpPr>
              <p:grpSpPr>
                <a:xfrm>
                  <a:off x="1219200" y="1600200"/>
                  <a:ext cx="304800" cy="468868"/>
                  <a:chOff x="1752600" y="1600200"/>
                  <a:chExt cx="304800" cy="468868"/>
                </a:xfrm>
              </p:grpSpPr>
              <p:cxnSp>
                <p:nvCxnSpPr>
                  <p:cNvPr id="238" name="Straight Connector 10"/>
                  <p:cNvCxnSpPr/>
                  <p:nvPr/>
                </p:nvCxnSpPr>
                <p:spPr>
                  <a:xfrm flipV="1">
                    <a:off x="1905000" y="1905000"/>
                    <a:ext cx="0" cy="164068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9" name="Group 8"/>
                  <p:cNvGrpSpPr/>
                  <p:nvPr/>
                </p:nvGrpSpPr>
                <p:grpSpPr>
                  <a:xfrm>
                    <a:off x="1752600" y="1600200"/>
                    <a:ext cx="304800" cy="369332"/>
                    <a:chOff x="1219200" y="1399032"/>
                    <a:chExt cx="304800" cy="369332"/>
                  </a:xfrm>
                </p:grpSpPr>
                <p:sp>
                  <p:nvSpPr>
                    <p:cNvPr id="240" name="Oval 239"/>
                    <p:cNvSpPr/>
                    <p:nvPr/>
                  </p:nvSpPr>
                  <p:spPr>
                    <a:xfrm>
                      <a:off x="1219200" y="14478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TextBox 240"/>
                    <p:cNvSpPr txBox="1"/>
                    <p:nvPr/>
                  </p:nvSpPr>
                  <p:spPr>
                    <a:xfrm>
                      <a:off x="1219200" y="1399032"/>
                      <a:ext cx="304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p:txBody>
                </p:sp>
              </p:grpSp>
            </p:grpSp>
            <p:grpSp>
              <p:nvGrpSpPr>
                <p:cNvPr id="228" name="Group 22"/>
                <p:cNvGrpSpPr/>
                <p:nvPr/>
              </p:nvGrpSpPr>
              <p:grpSpPr>
                <a:xfrm>
                  <a:off x="685800" y="3429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34"/>
                <p:cNvGrpSpPr/>
                <p:nvPr/>
              </p:nvGrpSpPr>
              <p:grpSpPr>
                <a:xfrm>
                  <a:off x="685800" y="1905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230" name="Straight Connector 229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1" name="Rectangle 220"/>
              <p:cNvSpPr/>
              <p:nvPr/>
            </p:nvSpPr>
            <p:spPr>
              <a:xfrm>
                <a:off x="1447800" y="1972056"/>
                <a:ext cx="1524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7239000" y="2688336"/>
              <a:ext cx="152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3581400" y="3810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Hand mix sample</a:t>
            </a:r>
            <a:endParaRPr lang="en-US" u="sng" dirty="0"/>
          </a:p>
        </p:txBody>
      </p:sp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4114800"/>
            <a:ext cx="1866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" name="TextBox 329"/>
          <p:cNvSpPr txBox="1"/>
          <p:nvPr/>
        </p:nvSpPr>
        <p:spPr>
          <a:xfrm>
            <a:off x="762000" y="3810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Observe phases</a:t>
            </a:r>
            <a:endParaRPr lang="en-US" u="sng" dirty="0"/>
          </a:p>
        </p:txBody>
      </p:sp>
      <p:grpSp>
        <p:nvGrpSpPr>
          <p:cNvPr id="331" name="Group 330"/>
          <p:cNvGrpSpPr/>
          <p:nvPr/>
        </p:nvGrpSpPr>
        <p:grpSpPr>
          <a:xfrm>
            <a:off x="1219200" y="4114800"/>
            <a:ext cx="838200" cy="1981200"/>
            <a:chOff x="6781800" y="1447800"/>
            <a:chExt cx="838200" cy="1981200"/>
          </a:xfrm>
        </p:grpSpPr>
        <p:grpSp>
          <p:nvGrpSpPr>
            <p:cNvPr id="332" name="Group 146"/>
            <p:cNvGrpSpPr/>
            <p:nvPr/>
          </p:nvGrpSpPr>
          <p:grpSpPr>
            <a:xfrm>
              <a:off x="6781800" y="1447800"/>
              <a:ext cx="838200" cy="1981200"/>
              <a:chOff x="990600" y="1143000"/>
              <a:chExt cx="838200" cy="1981200"/>
            </a:xfrm>
          </p:grpSpPr>
          <p:grpSp>
            <p:nvGrpSpPr>
              <p:cNvPr id="334" name="Group 39"/>
              <p:cNvGrpSpPr/>
              <p:nvPr/>
            </p:nvGrpSpPr>
            <p:grpSpPr>
              <a:xfrm>
                <a:off x="990600" y="1143000"/>
                <a:ext cx="838200" cy="1981200"/>
                <a:chOff x="685800" y="1600200"/>
                <a:chExt cx="838200" cy="1981200"/>
              </a:xfrm>
            </p:grpSpPr>
            <p:grpSp>
              <p:nvGrpSpPr>
                <p:cNvPr id="336" name="Group 31"/>
                <p:cNvGrpSpPr/>
                <p:nvPr/>
              </p:nvGrpSpPr>
              <p:grpSpPr>
                <a:xfrm>
                  <a:off x="1143000" y="1981200"/>
                  <a:ext cx="152400" cy="152400"/>
                  <a:chOff x="1828800" y="3200400"/>
                  <a:chExt cx="228600" cy="228600"/>
                </a:xfrm>
                <a:scene3d>
                  <a:camera prst="orthographicFront">
                    <a:rot lat="10800000" lon="0" rev="0"/>
                  </a:camera>
                  <a:lightRig rig="threePt" dir="t"/>
                </a:scene3d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oup 30"/>
                <p:cNvGrpSpPr/>
                <p:nvPr/>
              </p:nvGrpSpPr>
              <p:grpSpPr>
                <a:xfrm>
                  <a:off x="1143000" y="3352800"/>
                  <a:ext cx="152400" cy="152400"/>
                  <a:chOff x="1828800" y="3200400"/>
                  <a:chExt cx="228600" cy="228600"/>
                </a:xfrm>
              </p:grpSpPr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2057400" y="32004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 rot="5400000">
                    <a:off x="1943100" y="3314700"/>
                    <a:ext cx="0" cy="228600"/>
                  </a:xfrm>
                  <a:prstGeom prst="line">
                    <a:avLst/>
                  </a:prstGeom>
                  <a:ln w="222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" name="Group 5"/>
                <p:cNvGrpSpPr/>
                <p:nvPr/>
              </p:nvGrpSpPr>
              <p:grpSpPr>
                <a:xfrm>
                  <a:off x="914400" y="2057400"/>
                  <a:ext cx="609600" cy="1371600"/>
                  <a:chOff x="685800" y="1447800"/>
                  <a:chExt cx="609600" cy="1676400"/>
                </a:xfrm>
              </p:grpSpPr>
              <p:sp>
                <p:nvSpPr>
                  <p:cNvPr id="354" name="Rectangle 353"/>
                  <p:cNvSpPr/>
                  <p:nvPr/>
                </p:nvSpPr>
                <p:spPr>
                  <a:xfrm>
                    <a:off x="685800" y="1447800"/>
                    <a:ext cx="609600" cy="167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914400" y="1676400"/>
                    <a:ext cx="152400" cy="1219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13"/>
                <p:cNvGrpSpPr/>
                <p:nvPr/>
              </p:nvGrpSpPr>
              <p:grpSpPr>
                <a:xfrm>
                  <a:off x="1219200" y="1600200"/>
                  <a:ext cx="304800" cy="468868"/>
                  <a:chOff x="1752600" y="1600200"/>
                  <a:chExt cx="304800" cy="468868"/>
                </a:xfrm>
              </p:grpSpPr>
              <p:cxnSp>
                <p:nvCxnSpPr>
                  <p:cNvPr id="350" name="Straight Connector 10"/>
                  <p:cNvCxnSpPr/>
                  <p:nvPr/>
                </p:nvCxnSpPr>
                <p:spPr>
                  <a:xfrm flipV="1">
                    <a:off x="1905000" y="1905000"/>
                    <a:ext cx="0" cy="164068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1" name="Group 8"/>
                  <p:cNvGrpSpPr/>
                  <p:nvPr/>
                </p:nvGrpSpPr>
                <p:grpSpPr>
                  <a:xfrm>
                    <a:off x="1752600" y="1600200"/>
                    <a:ext cx="304800" cy="369332"/>
                    <a:chOff x="1219200" y="1399032"/>
                    <a:chExt cx="304800" cy="369332"/>
                  </a:xfrm>
                </p:grpSpPr>
                <p:sp>
                  <p:nvSpPr>
                    <p:cNvPr id="352" name="Oval 351"/>
                    <p:cNvSpPr/>
                    <p:nvPr/>
                  </p:nvSpPr>
                  <p:spPr>
                    <a:xfrm>
                      <a:off x="1219200" y="14478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TextBox 352"/>
                    <p:cNvSpPr txBox="1"/>
                    <p:nvPr/>
                  </p:nvSpPr>
                  <p:spPr>
                    <a:xfrm>
                      <a:off x="1219200" y="1399032"/>
                      <a:ext cx="304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p:txBody>
                </p:sp>
              </p:grpSp>
            </p:grpSp>
            <p:grpSp>
              <p:nvGrpSpPr>
                <p:cNvPr id="340" name="Group 22"/>
                <p:cNvGrpSpPr/>
                <p:nvPr/>
              </p:nvGrpSpPr>
              <p:grpSpPr>
                <a:xfrm>
                  <a:off x="685800" y="3429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346" name="Straight Connector 345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" name="Group 34"/>
                <p:cNvGrpSpPr/>
                <p:nvPr/>
              </p:nvGrpSpPr>
              <p:grpSpPr>
                <a:xfrm>
                  <a:off x="685800" y="1905000"/>
                  <a:ext cx="457200" cy="152400"/>
                  <a:chOff x="3200400" y="1524000"/>
                  <a:chExt cx="706479" cy="228600"/>
                </a:xfrm>
              </p:grpSpPr>
              <p:cxnSp>
                <p:nvCxnSpPr>
                  <p:cNvPr id="342" name="Straight Connector 341"/>
                  <p:cNvCxnSpPr/>
                  <p:nvPr/>
                </p:nvCxnSpPr>
                <p:spPr>
                  <a:xfrm rot="1200000">
                    <a:off x="3200400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-1200000">
                    <a:off x="3221079" y="1635321"/>
                    <a:ext cx="685800" cy="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>
                    <a:off x="3200401" y="1558747"/>
                    <a:ext cx="0" cy="164592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/>
                  <p:cNvCxnSpPr/>
                  <p:nvPr/>
                </p:nvCxnSpPr>
                <p:spPr>
                  <a:xfrm>
                    <a:off x="3886196" y="1524000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5" name="Rectangle 334"/>
              <p:cNvSpPr/>
              <p:nvPr/>
            </p:nvSpPr>
            <p:spPr>
              <a:xfrm>
                <a:off x="1447800" y="1972056"/>
                <a:ext cx="1524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3" name="Rectangle 332"/>
            <p:cNvSpPr/>
            <p:nvPr/>
          </p:nvSpPr>
          <p:spPr>
            <a:xfrm>
              <a:off x="7239000" y="2688336"/>
              <a:ext cx="152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9" name="Straight Arrow Connector 368"/>
          <p:cNvCxnSpPr/>
          <p:nvPr/>
        </p:nvCxnSpPr>
        <p:spPr>
          <a:xfrm>
            <a:off x="2514600" y="2284414"/>
            <a:ext cx="1143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5334000" y="2284413"/>
            <a:ext cx="1143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 rot="5400000">
            <a:off x="7041673" y="3626327"/>
            <a:ext cx="54864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rot="10800000">
            <a:off x="5638800" y="5180013"/>
            <a:ext cx="1143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rot="10800000">
            <a:off x="2514601" y="5181600"/>
            <a:ext cx="1143000" cy="1587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Slide Number Placeholder 1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6" grpId="0"/>
      <p:bldP spid="214" grpId="0"/>
      <p:bldP spid="248" grpId="0"/>
      <p:bldP spid="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220" y="1859280"/>
            <a:ext cx="47653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dead oil</a:t>
            </a:r>
            <a:endParaRPr lang="en-US" dirty="0"/>
          </a:p>
        </p:txBody>
      </p:sp>
      <p:pic>
        <p:nvPicPr>
          <p:cNvPr id="2051" name="Picture 3" descr="F:\S13ds2 DEAD OIL APR 2012\P1040783 - Copy.JPG"/>
          <p:cNvPicPr>
            <a:picLocks noChangeAspect="1" noChangeArrowheads="1"/>
          </p:cNvPicPr>
          <p:nvPr/>
        </p:nvPicPr>
        <p:blipFill>
          <a:blip r:embed="rId3" cstate="print"/>
          <a:srcRect t="2083" r="7420" b="2083"/>
          <a:stretch>
            <a:fillRect/>
          </a:stretch>
        </p:blipFill>
        <p:spPr bwMode="auto">
          <a:xfrm>
            <a:off x="228600" y="1676400"/>
            <a:ext cx="39624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261646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70%    80%      90%   100%   110%   120%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330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Salinity (% TB2)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181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163235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632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1816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181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19600" y="2286000"/>
            <a:ext cx="5029200" cy="2288977"/>
            <a:chOff x="4419600" y="2743200"/>
            <a:chExt cx="5029200" cy="22889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400800" y="3276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6"/>
            <p:cNvGrpSpPr/>
            <p:nvPr/>
          </p:nvGrpSpPr>
          <p:grpSpPr>
            <a:xfrm>
              <a:off x="4419600" y="2743200"/>
              <a:ext cx="5029200" cy="2288977"/>
              <a:chOff x="4419600" y="2743200"/>
              <a:chExt cx="5029200" cy="228897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953000" y="2743200"/>
                <a:ext cx="11430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19600" y="4071740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34200" y="47244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6200" y="389638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27432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~ 6</a:t>
                </a:r>
              </a:p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81800" y="3581400"/>
                <a:ext cx="266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34768"/>
            <a:ext cx="5060306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Methane @ 600psi </a:t>
            </a:r>
            <a:endParaRPr lang="en-US" dirty="0"/>
          </a:p>
        </p:txBody>
      </p:sp>
      <p:pic>
        <p:nvPicPr>
          <p:cNvPr id="1026" name="Picture 2" descr="F:\methane live oil\consolidated\50% 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4480"/>
            <a:ext cx="815743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7" name="Picture 3" descr="F:\methane live oil\consolidated\110% TB2 (b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54480"/>
            <a:ext cx="708865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8" name="Picture 4" descr="F:\methane live oil\consolidated\70% (b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554480"/>
            <a:ext cx="725513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9" name="Picture 5" descr="F:\methane live oil\consolidated\90% T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894" y="1554480"/>
            <a:ext cx="775906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1261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50%	 70%	 90%      110%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0330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Salinity (% TB2)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382435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63824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67200" y="2710060"/>
            <a:ext cx="5029200" cy="2700140"/>
            <a:chOff x="4419600" y="2590800"/>
            <a:chExt cx="5029200" cy="270014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781800" y="338594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6"/>
            <p:cNvGrpSpPr/>
            <p:nvPr/>
          </p:nvGrpSpPr>
          <p:grpSpPr>
            <a:xfrm>
              <a:off x="4419600" y="2590800"/>
              <a:ext cx="5029200" cy="2700140"/>
              <a:chOff x="4419600" y="2590800"/>
              <a:chExt cx="5029200" cy="270014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029200" y="25908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19600" y="4071740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772400" y="498316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34200" y="391934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72200" y="296188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81800" y="3581400"/>
                <a:ext cx="266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789" y="2209800"/>
            <a:ext cx="5053811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Ethane @ 50psi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04800" y="1033046"/>
            <a:ext cx="3657600" cy="5672554"/>
            <a:chOff x="304800" y="1033046"/>
            <a:chExt cx="3657600" cy="5672554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261646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 50%	  60%	  70% 	   80%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033046"/>
              <a:ext cx="350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Salinity (% TB2)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4800" y="1554480"/>
              <a:ext cx="3505200" cy="5151120"/>
              <a:chOff x="304800" y="1554480"/>
              <a:chExt cx="3505200" cy="5151120"/>
            </a:xfrm>
          </p:grpSpPr>
          <p:pic>
            <p:nvPicPr>
              <p:cNvPr id="4" name="Picture 6" descr="F:\ethane 50psi\room on light on spot on\80% TB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2956" y="1554480"/>
                <a:ext cx="796970" cy="484632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5" name="Picture 7" descr="F:\ethane 50psi\room on light on spot on\60% TB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9200" y="1554480"/>
                <a:ext cx="773903" cy="484632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6" name="Picture 8" descr="F:\ethane 50psi\room on light on spot on\50% TB2 mar 2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800" y="1554480"/>
                <a:ext cx="746282" cy="484632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Picture 9" descr="F:\ethane 50psi\room on light on spot on\70% TB2 mar 2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30262" y="1554480"/>
                <a:ext cx="737508" cy="484632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04800" y="6382435"/>
                <a:ext cx="762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>Type I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" y="6382435"/>
                <a:ext cx="762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>Type I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33600" y="6382435"/>
                <a:ext cx="762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>Type I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71800" y="6382435"/>
                <a:ext cx="8382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Arial" pitchFamily="34" charset="0"/>
                    <a:cs typeface="Arial" pitchFamily="34" charset="0"/>
                  </a:rPr>
                  <a:t>Type II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876800" y="2438400"/>
            <a:ext cx="4572000" cy="2852540"/>
            <a:chOff x="4876800" y="2438400"/>
            <a:chExt cx="4572000" cy="285254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315200" y="30480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4876800" y="2438400"/>
              <a:ext cx="4572000" cy="2852540"/>
              <a:chOff x="4876800" y="2438400"/>
              <a:chExt cx="4572000" cy="28525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029200" y="25908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OIL/ OIL+MACRO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76800" y="4449763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772400" y="498316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9472303">
                <a:off x="8007332" y="4251645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05600" y="2438400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/V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~ 13</a:t>
                </a:r>
              </a:p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81800" y="3581400"/>
                <a:ext cx="2667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600"/>
            <a:ext cx="5075138" cy="36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Ethane @ 95psi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1" name="Picture 1" descr="F:\ethane 95psi\room on light on spot on\50% 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54480"/>
            <a:ext cx="729747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122" name="Picture 2" descr="F:\ethane 95psi\room on light on spot on\60% T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54480"/>
            <a:ext cx="782492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1261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30%	  40%	  50% 	  60%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330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Salinity (% TB2)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3824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??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63824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Type II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0" y="2667000"/>
            <a:ext cx="4267200" cy="2623940"/>
            <a:chOff x="4876800" y="2667000"/>
            <a:chExt cx="4267200" cy="262394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391400" y="31242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6"/>
            <p:cNvGrpSpPr/>
            <p:nvPr/>
          </p:nvGrpSpPr>
          <p:grpSpPr>
            <a:xfrm>
              <a:off x="4876800" y="2667000"/>
              <a:ext cx="4267200" cy="2623940"/>
              <a:chOff x="4876800" y="2667000"/>
              <a:chExt cx="4267200" cy="262394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029200" y="26670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OIL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76800" y="4449763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MICRO EMULSION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72400" y="498316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WATER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9472303">
                <a:off x="8007332" y="4251645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MACRO</a:t>
                </a:r>
                <a:endParaRPr lang="en-US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05600" y="27432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Optimal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67600" y="3505200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Initial w/o interface</a:t>
                </a:r>
                <a:endParaRPr 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" name="Picture 1" descr="F:\ethane 95psi\room on light on spot on\P1040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55" y="1554480"/>
            <a:ext cx="775245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2" descr="F:\ethane 95psi\room on light on spot on\40% T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54480"/>
            <a:ext cx="690707" cy="4846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464</Words>
  <Application>Microsoft Office PowerPoint</Application>
  <PresentationFormat>On-screen Show (4:3)</PresentationFormat>
  <Paragraphs>163</Paragraphs>
  <Slides>15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Live oil – surfactant  phase behavior</vt:lpstr>
      <vt:lpstr>Introduction</vt:lpstr>
      <vt:lpstr>System description</vt:lpstr>
      <vt:lpstr>Experimental procedure – dead oil</vt:lpstr>
      <vt:lpstr>Experimental procedure – live oil</vt:lpstr>
      <vt:lpstr>Results – dead oil</vt:lpstr>
      <vt:lpstr>Results – Methane @ 600psi </vt:lpstr>
      <vt:lpstr>Results – Ethane @ 50psi</vt:lpstr>
      <vt:lpstr>Results – Ethane @ 95psi</vt:lpstr>
      <vt:lpstr>Results – CO2 @ 60psi</vt:lpstr>
      <vt:lpstr>Results –CO2 @ 600psi</vt:lpstr>
      <vt:lpstr>Consolidated results</vt:lpstr>
      <vt:lpstr>Conclusions</vt:lpstr>
      <vt:lpstr>QUESTIONS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Sumedh</dc:creator>
  <cp:lastModifiedBy>AL-B106-OPTI760</cp:lastModifiedBy>
  <cp:revision>126</cp:revision>
  <dcterms:created xsi:type="dcterms:W3CDTF">2006-08-16T00:00:00Z</dcterms:created>
  <dcterms:modified xsi:type="dcterms:W3CDTF">2012-04-23T12:55:30Z</dcterms:modified>
</cp:coreProperties>
</file>